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9" r:id="rId3"/>
    <p:sldId id="308" r:id="rId4"/>
    <p:sldId id="305" r:id="rId5"/>
    <p:sldId id="298" r:id="rId6"/>
    <p:sldId id="303" r:id="rId7"/>
    <p:sldId id="304" r:id="rId8"/>
    <p:sldId id="300" r:id="rId9"/>
    <p:sldId id="306" r:id="rId10"/>
    <p:sldId id="307" r:id="rId11"/>
    <p:sldId id="310" r:id="rId12"/>
    <p:sldId id="311" r:id="rId13"/>
    <p:sldId id="314" r:id="rId14"/>
    <p:sldId id="313" r:id="rId15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rosul" initials="GW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cut/>
    <p:sndAc>
      <p:stSnd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B7AE32D-77B1-48E2-997C-F165FC4002BB}" type="datetimeFigureOut">
              <a:rPr lang="ru-RU" smtClean="0"/>
              <a:pPr/>
              <a:t>26.03.2013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05F3BFE-5F7E-4964-AA33-1D05A95A6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ut/>
    <p:sndAc>
      <p:stSnd>
        <p:snd r:embed="rId13" name="chimes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dic.academic.ru/synonyms/%D0%B1%D0%B5%D1%81%D0%BA%D0%BE%D1%80%D1%8B%D1%81%D1%82%D0%BD%D0%BE%D1%81%D1%82%D1%8C" TargetMode="External"/><Relationship Id="rId3" Type="http://schemas.openxmlformats.org/officeDocument/2006/relationships/hyperlink" Target="http://dic.academic.ru/synonyms/%D0%B0%D0%BB%D1%8C%D1%82%D1%80%D1%83%D0%B8%D0%B7%D0%BC" TargetMode="External"/><Relationship Id="rId7" Type="http://schemas.openxmlformats.org/officeDocument/2006/relationships/hyperlink" Target="http://dic.academic.ru/synonyms/%D0%B1%D0%B5%D0%B7%D0%BC%D0%B5%D0%B7%D0%B4%D0%B8%D0%B5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ic.academic.ru/synonyms/%D0%B1%D0%B5%D0%B7%D0%BA%D0%BE%D1%80%D1%8B%D1%81%D1%82%D0%BD%D0%BE%D1%81%D1%82%D1%8C" TargetMode="External"/><Relationship Id="rId11" Type="http://schemas.openxmlformats.org/officeDocument/2006/relationships/hyperlink" Target="http://dic.academic.ru/synonyms/%D0%BD%D0%B5%D1%81%D1%82%D1%8F%D0%B6%D0%B0%D1%82%D0%B5%D0%BB%D1%8C%D0%BD%D0%BE%D1%81%D1%82%D1%8C" TargetMode="External"/><Relationship Id="rId5" Type="http://schemas.openxmlformats.org/officeDocument/2006/relationships/hyperlink" Target="http://dic.academic.ru/synonyms/%D0%B1%D0%B5%D0%B7%D0%BA%D0%BE%D1%80%D1%8B%D1%81%D1%82%D0%B8%D0%B5" TargetMode="External"/><Relationship Id="rId10" Type="http://schemas.openxmlformats.org/officeDocument/2006/relationships/hyperlink" Target="http://dic.academic.ru/synonyms/%D0%BD%D0%B5%D0%BA%D0%BE%D1%80%D1%8B%D1%81%D1%82%D0%BD%D0%BE%D1%81%D1%82%D1%8C" TargetMode="External"/><Relationship Id="rId4" Type="http://schemas.openxmlformats.org/officeDocument/2006/relationships/hyperlink" Target="http://dic.academic.ru/synonyms/%D0%B0%D0%BB%D1%8C%D1%82%D1%80%D1%83%D0%B8%D1%81%D1%82%D0%B8%D1%87%D0%BD%D0%BE%D1%81%D1%82%D1%8C" TargetMode="External"/><Relationship Id="rId9" Type="http://schemas.openxmlformats.org/officeDocument/2006/relationships/hyperlink" Target="http://dic.academic.ru/synonyms/%D0%B1%D0%B5%D1%81%D1%81%D1%80%D0%B5%D0%B1%D1%80%D0%B5%D0%BD%D0%B8%D1%87%D0%B5%D1%81%D1%82%D0%B2%D0%BE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К уроку : «К.Г. Паустовский  «Мещёрская сторона». Главы «Обыкновенная земля»,  « Бескорыстие».Из чего состоит любовь к родине?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Фотоальбом</a:t>
            </a: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3108" y="1857364"/>
            <a:ext cx="6080575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dirty="0" smtClean="0"/>
              <a:t>КАРТИНЫ ИСААКА  ЛЕВИТАНА</a:t>
            </a:r>
            <a:endParaRPr lang="ru-RU" sz="3600" dirty="0"/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vitan1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571472" y="928670"/>
            <a:ext cx="8572528" cy="55007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42976" y="357166"/>
            <a:ext cx="7215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«НАД ВЕЧНЫМ ПОКОЕМ»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142984"/>
            <a:ext cx="7072362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«Эти обыкновенные звуки, краски поэтически переосмыслены и пережиты. Они нашли свое своеобразное словесное выражение. То , что стало событием в жизни писателя, может и должно стать событием в жизни читателя»(Ф.Е.Соловьева) 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285984" y="5572140"/>
            <a:ext cx="6286544" cy="46166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Как вы понимаете смысл этой цитаты?</a:t>
            </a:r>
            <a:endParaRPr lang="ru-RU" sz="2400" dirty="0"/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714348" y="1340150"/>
            <a:ext cx="6715172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«Это записи размышлений, простой разговор с друзьями. Это признание любви к нашей природе и всей России» (К.Г.Паустовский о повести «Мещёрская сторона»)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488" y="4071942"/>
            <a:ext cx="5643602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Подберите синонимы к слову </a:t>
            </a:r>
            <a:r>
              <a:rPr lang="ru-RU" sz="2400" u="sng" dirty="0" smtClean="0"/>
              <a:t>размышление.</a:t>
            </a:r>
          </a:p>
          <a:p>
            <a:r>
              <a:rPr lang="ru-RU" sz="2400" dirty="0" smtClean="0"/>
              <a:t>Из каких частей состоит рассуждение?</a:t>
            </a:r>
            <a:endParaRPr lang="ru-RU" sz="2400" dirty="0"/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85786" y="428605"/>
            <a:ext cx="8072494" cy="57861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8B4513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БЕСКОРЫСТИЕ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ср.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бескорысть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жен. отсутствие корысти, сребролюбия, жадности к имуществу, любостяжания, желания скоплять богатства, приобретать неправо; нежелание пользоваться чем-либо в ущерб, обиду или убыток другим;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|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нежелание наград и возмездий за добрые дела. Бескорыстный, руководимый бескорыстием или на нем основанный. Бескорыстен тот, кто думает о других более, чем о себе. У корысти всегда рожа бескорыстна.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|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Не приносящий, не обещающий корысти, выгод, пользы, барыша. Бескорыстность жен. свойство бескорыстного, отсутствие стяжательных видов.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Бескорыстник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муж.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бескорыстница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жен. человек некорыстный, бессребреник.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939756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Толковый словарь Даля. В.И. Даль. 1863-1866.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Синонимы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3"/>
              </a:rPr>
              <a:t>альтруизм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4"/>
              </a:rPr>
              <a:t>альтруистичность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5"/>
              </a:rPr>
              <a:t>безкорыстие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6"/>
              </a:rPr>
              <a:t>безкорыстность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7"/>
              </a:rPr>
              <a:t>безмездие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8"/>
              </a:rPr>
              <a:t>бескорыстность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9"/>
              </a:rPr>
              <a:t>бессребреничество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0"/>
              </a:rPr>
              <a:t>некорыстность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5F5DB7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11"/>
              </a:rPr>
              <a:t>нестяжательность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28662" y="2428868"/>
            <a:ext cx="6643734" cy="252376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Домашнее задание. Сочинение-рассуждение «Любимые места» или вопрос 11 на стр.163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Инд.з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 Сообщение о биографии Н.Заболоцкого.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«ВСЁ В ТАЮЩЕЙ ДЫМКЕ»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i="1" dirty="0" smtClean="0"/>
              <a:t> Все в тающей дымке:</a:t>
            </a:r>
            <a:br>
              <a:rPr lang="ru-RU" i="1" dirty="0" smtClean="0"/>
            </a:br>
            <a:r>
              <a:rPr lang="ru-RU" i="1" dirty="0" smtClean="0"/>
              <a:t>Холмы, перелески.</a:t>
            </a:r>
            <a:br>
              <a:rPr lang="ru-RU" i="1" dirty="0" smtClean="0"/>
            </a:br>
            <a:r>
              <a:rPr lang="ru-RU" i="1" dirty="0" smtClean="0"/>
              <a:t>Здесь краски не ярки</a:t>
            </a:r>
            <a:br>
              <a:rPr lang="ru-RU" i="1" dirty="0" smtClean="0"/>
            </a:br>
            <a:r>
              <a:rPr lang="ru-RU" dirty="0" smtClean="0"/>
              <a:t>И звуки не резки.</a:t>
            </a:r>
            <a:br>
              <a:rPr lang="ru-RU" dirty="0" smtClean="0"/>
            </a:br>
            <a:r>
              <a:rPr lang="ru-RU" i="1" dirty="0" smtClean="0"/>
              <a:t>Здесь медленны реки,</a:t>
            </a:r>
            <a:br>
              <a:rPr lang="ru-RU" i="1" dirty="0" smtClean="0"/>
            </a:br>
            <a:r>
              <a:rPr lang="ru-RU" i="1" dirty="0" smtClean="0"/>
              <a:t>Туманны озера,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все ускользает</a:t>
            </a:r>
            <a:br>
              <a:rPr lang="ru-RU" i="1" dirty="0" smtClean="0"/>
            </a:br>
            <a:r>
              <a:rPr lang="ru-RU" i="1" dirty="0" smtClean="0"/>
              <a:t>От беглого взора.</a:t>
            </a:r>
            <a:br>
              <a:rPr lang="ru-RU" i="1" dirty="0" smtClean="0"/>
            </a:br>
            <a:r>
              <a:rPr lang="ru-RU" i="1" u="sng" dirty="0" smtClean="0"/>
              <a:t>Здесь мало увидеть,</a:t>
            </a:r>
            <a:br>
              <a:rPr lang="ru-RU" i="1" u="sng" dirty="0" smtClean="0"/>
            </a:br>
            <a:r>
              <a:rPr lang="ru-RU" i="1" u="sng" dirty="0" smtClean="0"/>
              <a:t>Здесь нужно всмотреться,</a:t>
            </a:r>
            <a:endParaRPr lang="ru-RU" dirty="0" smtClean="0"/>
          </a:p>
          <a:p>
            <a:r>
              <a:rPr lang="ru-RU" u="sng" dirty="0" smtClean="0"/>
              <a:t>Чтоб ясной любовью</a:t>
            </a:r>
            <a:br>
              <a:rPr lang="ru-RU" u="sng" dirty="0" smtClean="0"/>
            </a:br>
            <a:r>
              <a:rPr lang="ru-RU" i="1" u="sng" dirty="0" smtClean="0"/>
              <a:t>Наполнилось сердце.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Candara" pitchFamily="34" charset="0"/>
              </a:rPr>
              <a:t>Здесь мало услышать,</a:t>
            </a:r>
            <a:br>
              <a:rPr lang="ru-RU" sz="2400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Здесь вслушаться нужно,</a:t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Чтоб в душу созвучья</a:t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Нахлынули дружно.</a:t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Чтоб вдруг отразили</a:t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i="1" dirty="0" smtClean="0">
                <a:latin typeface="Candara" pitchFamily="34" charset="0"/>
              </a:rPr>
              <a:t>Прозрачные воды</a:t>
            </a:r>
            <a:br>
              <a:rPr lang="ru-RU" sz="2400" i="1" dirty="0" smtClean="0">
                <a:latin typeface="Candara" pitchFamily="34" charset="0"/>
              </a:rPr>
            </a:br>
            <a:r>
              <a:rPr lang="ru-RU" sz="2400" dirty="0" smtClean="0">
                <a:latin typeface="Candara" pitchFamily="34" charset="0"/>
              </a:rPr>
              <a:t>Всю прелесть застенчивой</a:t>
            </a:r>
          </a:p>
          <a:p>
            <a:r>
              <a:rPr lang="ru-RU" sz="2400" i="1" dirty="0" smtClean="0">
                <a:latin typeface="Candara" pitchFamily="34" charset="0"/>
              </a:rPr>
              <a:t>Русской природы.</a:t>
            </a:r>
            <a:endParaRPr lang="ru-RU" sz="2400" dirty="0" smtClean="0">
              <a:latin typeface="Candara" pitchFamily="34" charset="0"/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</a:rPr>
              <a:t>Н. И РЫЛЕНКОВ</a:t>
            </a: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dirty="0" smtClean="0"/>
              <a:t>Какова главная мысль стих.?Как вы понимаете подчеркнутые слова?</a:t>
            </a:r>
            <a:endParaRPr lang="ru-RU" dirty="0"/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3436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184731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1214422"/>
            <a:ext cx="7643866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/>
              <a:t>«Картины Левитана требуют медленного рассмотрения . Они не ошеломляют глаз. Они скромны и точны, но чем дольше смотришь на них , тем милее тишина </a:t>
            </a:r>
            <a:r>
              <a:rPr lang="ru-RU" sz="2800" b="1" i="1" dirty="0" smtClean="0"/>
              <a:t>знакомых</a:t>
            </a:r>
            <a:r>
              <a:rPr lang="ru-RU" sz="2800" b="1" dirty="0" smtClean="0"/>
              <a:t> рек и поселков»(К.Г. Паустовский)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357422" y="5357826"/>
            <a:ext cx="4786346" cy="12003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Какое отношение содержание этой цитаты имеет к теме нашего урока?</a:t>
            </a:r>
            <a:endParaRPr lang="ru-RU" sz="2400" dirty="0"/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4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428728" y="1357298"/>
            <a:ext cx="6786610" cy="47863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42976" y="500042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«ДЕРЕВЕНСКАЯ  ПАНОРАМА»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3214678" y="0"/>
            <a:ext cx="5643602" cy="650083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596" y="642918"/>
            <a:ext cx="2433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«ЗАРОСШИЙ ПРУД»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2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785786" y="1214422"/>
            <a:ext cx="7643866" cy="507209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«ПАПОРОТНИК  В  ЛЕСУ»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 (3)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000100" y="1428736"/>
            <a:ext cx="7215238" cy="485778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42976" y="285728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«В       ПАРКЕ»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285852" y="1357299"/>
            <a:ext cx="6929486" cy="478634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 rot="5400000" flipH="1">
            <a:off x="3528107" y="768285"/>
            <a:ext cx="743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»»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428604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«ТУМАН  НАД  ВОДОЙ»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yunskij-den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428596" y="928669"/>
            <a:ext cx="8429684" cy="55721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57224" y="500042"/>
            <a:ext cx="7500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«ИЮНЬСКИЙ ДЕНЬ»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</TotalTime>
  <Words>283</Words>
  <Application>Microsoft Office PowerPoint</Application>
  <PresentationFormat>Экран (4:3)</PresentationFormat>
  <Paragraphs>38</Paragraphs>
  <Slides>14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Фотоальбом</vt:lpstr>
      <vt:lpstr>Н. И РЫЛЕНКОВ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Grosul</dc:creator>
  <cp:lastModifiedBy>Grosul</cp:lastModifiedBy>
  <cp:revision>10</cp:revision>
  <dcterms:created xsi:type="dcterms:W3CDTF">2013-03-24T10:14:42Z</dcterms:created>
  <dcterms:modified xsi:type="dcterms:W3CDTF">2013-03-26T19:10:26Z</dcterms:modified>
</cp:coreProperties>
</file>